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915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0713" y="5071567"/>
            <a:ext cx="11717872" cy="1016003"/>
          </a:xfrm>
          <a:prstGeom prst="rect">
            <a:avLst/>
          </a:prstGeom>
        </p:spPr>
        <p:txBody>
          <a:bodyPr lIns="27091" tIns="27091" rIns="27091" bIns="27091"/>
          <a:lstStyle>
            <a:lvl1pPr defTabSz="587022">
              <a:defRPr sz="3800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3466" y="1793026"/>
            <a:ext cx="11717868" cy="3862181"/>
          </a:xfrm>
          <a:prstGeom prst="rect">
            <a:avLst/>
          </a:prstGeom>
        </p:spPr>
        <p:txBody>
          <a:bodyPr lIns="27091" tIns="27091" rIns="27091" bIns="27091" anchor="b"/>
          <a:lstStyle>
            <a:lvl1pPr algn="ctr" defTabSz="1733930">
              <a:lnSpc>
                <a:spcPct val="80000"/>
              </a:lnSpc>
              <a:defRPr sz="17600" spc="-176"/>
            </a:lvl1pPr>
            <a:lvl2pPr algn="ctr" defTabSz="1733930">
              <a:lnSpc>
                <a:spcPct val="80000"/>
              </a:lnSpc>
              <a:defRPr sz="17600" spc="-176"/>
            </a:lvl2pPr>
            <a:lvl3pPr algn="ctr" defTabSz="1733930">
              <a:lnSpc>
                <a:spcPct val="80000"/>
              </a:lnSpc>
              <a:defRPr sz="17600" spc="-176"/>
            </a:lvl3pPr>
            <a:lvl4pPr algn="ctr" defTabSz="1733930">
              <a:lnSpc>
                <a:spcPct val="80000"/>
              </a:lnSpc>
              <a:defRPr sz="17600" spc="-176"/>
            </a:lvl4pPr>
            <a:lvl5pPr algn="ctr" defTabSz="1733930">
              <a:lnSpc>
                <a:spcPct val="80000"/>
              </a:lnSpc>
              <a:defRPr sz="17600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4" y="5625696"/>
            <a:ext cx="11717872" cy="498552"/>
          </a:xfrm>
          <a:prstGeom prst="rect">
            <a:avLst/>
          </a:prstGeom>
        </p:spPr>
        <p:txBody>
          <a:bodyPr/>
          <a:lstStyle>
            <a:lvl1pPr algn="ctr" defTabSz="457875">
              <a:defRPr sz="2900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6013" y="6912774"/>
            <a:ext cx="10773362" cy="339725"/>
          </a:xfrm>
          <a:prstGeom prst="rect">
            <a:avLst/>
          </a:prstGeom>
        </p:spPr>
        <p:txBody>
          <a:bodyPr/>
          <a:lstStyle/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35425" y="3853791"/>
            <a:ext cx="11133950" cy="2046018"/>
          </a:xfrm>
          <a:prstGeom prst="rect">
            <a:avLst/>
          </a:prstGeom>
        </p:spPr>
        <p:txBody>
          <a:bodyPr lIns="27091" tIns="27091" rIns="27091" bIns="27091"/>
          <a:lstStyle>
            <a:lvl1pPr marL="213956" indent="-93762" defTabSz="1733930">
              <a:lnSpc>
                <a:spcPct val="90000"/>
              </a:lnSpc>
              <a:defRPr sz="6000" b="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8405707" y="1761064"/>
            <a:ext cx="3967520" cy="3173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7200051" y="3340946"/>
            <a:ext cx="5567683" cy="64800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74509" y="1483358"/>
            <a:ext cx="8859525" cy="66446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711202" y="-1727201"/>
            <a:ext cx="14427204" cy="11541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sz="half" idx="21"/>
          </p:nvPr>
        </p:nvSpPr>
        <p:spPr>
          <a:xfrm>
            <a:off x="5852159" y="1110825"/>
            <a:ext cx="6477249" cy="75387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3466" y="1896533"/>
            <a:ext cx="5215469" cy="3137215"/>
          </a:xfrm>
          <a:prstGeom prst="rect">
            <a:avLst/>
          </a:prstGeom>
        </p:spPr>
        <p:txBody>
          <a:bodyPr/>
          <a:lstStyle>
            <a:lvl1pPr>
              <a:defRPr sz="6000" spc="-119"/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4984841"/>
            <a:ext cx="5215469" cy="2872228"/>
          </a:xfrm>
          <a:prstGeom prst="rect">
            <a:avLst/>
          </a:prstGeom>
        </p:spPr>
        <p:txBody>
          <a:bodyPr lIns="27091" tIns="27091" rIns="27091" bIns="27091"/>
          <a:lstStyle>
            <a:lvl1pPr defTabSz="587022">
              <a:defRPr sz="3800"/>
            </a:lvl1pPr>
            <a:lvl2pPr defTabSz="587022">
              <a:defRPr sz="3800"/>
            </a:lvl2pPr>
            <a:lvl3pPr defTabSz="587022">
              <a:defRPr sz="3800"/>
            </a:lvl3pPr>
            <a:lvl4pPr defTabSz="587022">
              <a:defRPr sz="3800"/>
            </a:lvl4pPr>
            <a:lvl5pPr defTabSz="587022">
              <a:defRPr sz="38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0890" y="8170062"/>
            <a:ext cx="236354" cy="2277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4356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2484777"/>
            <a:ext cx="11717868" cy="498552"/>
          </a:xfrm>
          <a:prstGeom prst="rect">
            <a:avLst/>
          </a:prstGeom>
        </p:spPr>
        <p:txBody>
          <a:bodyPr/>
          <a:lstStyle>
            <a:lvl1pPr defTabSz="457875">
              <a:defRPr sz="2900"/>
            </a:lvl1pPr>
            <a:lvl2pPr defTabSz="457875">
              <a:defRPr sz="2900"/>
            </a:lvl2pPr>
            <a:lvl3pPr defTabSz="457875">
              <a:defRPr sz="2900"/>
            </a:lvl3pPr>
            <a:lvl4pPr defTabSz="457875">
              <a:defRPr sz="2900"/>
            </a:lvl4pPr>
            <a:lvl5pPr defTabSz="457875">
              <a:defRPr sz="29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643464" y="3485069"/>
            <a:ext cx="11717872" cy="4403207"/>
          </a:xfrm>
          <a:prstGeom prst="rect">
            <a:avLst/>
          </a:prstGeom>
        </p:spPr>
        <p:txBody>
          <a:bodyPr lIns="27091" tIns="27091" rIns="27091" bIns="27091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</a:lstStyle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lIns="27091" tIns="27091" rIns="27091" bIns="27091"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2484777"/>
            <a:ext cx="5215469" cy="498552"/>
          </a:xfrm>
          <a:prstGeom prst="rect">
            <a:avLst/>
          </a:prstGeom>
        </p:spPr>
        <p:txBody>
          <a:bodyPr/>
          <a:lstStyle>
            <a:lvl1pPr defTabSz="457875">
              <a:defRPr sz="2900"/>
            </a:lvl1pPr>
            <a:lvl2pPr defTabSz="457875">
              <a:defRPr sz="2900"/>
            </a:lvl2pPr>
            <a:lvl3pPr defTabSz="457875">
              <a:defRPr sz="2900"/>
            </a:lvl3pPr>
            <a:lvl4pPr defTabSz="457875">
              <a:defRPr sz="2900"/>
            </a:lvl4pPr>
            <a:lvl5pPr defTabSz="457875">
              <a:defRPr sz="29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4" y="3485069"/>
            <a:ext cx="5215472" cy="4403538"/>
          </a:xfrm>
          <a:prstGeom prst="rect">
            <a:avLst/>
          </a:prstGeom>
        </p:spPr>
        <p:txBody>
          <a:bodyPr lIns="27091" tIns="27091" rIns="27091" bIns="27091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</a:lstStyle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sz="half" idx="22"/>
          </p:nvPr>
        </p:nvSpPr>
        <p:spPr>
          <a:xfrm>
            <a:off x="6502400" y="1001990"/>
            <a:ext cx="5822333" cy="77631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5215469" cy="765389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43464" y="3637279"/>
            <a:ext cx="11717871" cy="2479044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0890" y="8170062"/>
            <a:ext cx="236354" cy="2277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09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2484777"/>
            <a:ext cx="11717868" cy="498552"/>
          </a:xfrm>
          <a:prstGeom prst="rect">
            <a:avLst/>
          </a:prstGeom>
        </p:spPr>
        <p:txBody>
          <a:bodyPr/>
          <a:lstStyle>
            <a:lvl1pPr defTabSz="457875">
              <a:defRPr sz="2900"/>
            </a:lvl1pPr>
            <a:lvl2pPr defTabSz="457875">
              <a:defRPr sz="2900"/>
            </a:lvl2pPr>
            <a:lvl3pPr defTabSz="457875">
              <a:defRPr sz="2900"/>
            </a:lvl3pPr>
            <a:lvl4pPr defTabSz="457875">
              <a:defRPr sz="2900"/>
            </a:lvl4pPr>
            <a:lvl5pPr defTabSz="457875">
              <a:defRPr sz="29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89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2484777"/>
            <a:ext cx="11717868" cy="498552"/>
          </a:xfrm>
          <a:prstGeom prst="rect">
            <a:avLst/>
          </a:prstGeom>
        </p:spPr>
        <p:txBody>
          <a:bodyPr/>
          <a:lstStyle>
            <a:lvl1pPr defTabSz="457875">
              <a:defRPr sz="2900"/>
            </a:lvl1pPr>
            <a:lvl2pPr defTabSz="457875">
              <a:defRPr sz="2900"/>
            </a:lvl2pPr>
            <a:lvl3pPr defTabSz="457875">
              <a:defRPr sz="2900"/>
            </a:lvl3pPr>
            <a:lvl4pPr defTabSz="457875">
              <a:defRPr sz="2900"/>
            </a:lvl4pPr>
            <a:lvl5pPr defTabSz="457875">
              <a:defRPr sz="2900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643464" y="3485069"/>
            <a:ext cx="11717872" cy="4403207"/>
          </a:xfrm>
          <a:prstGeom prst="rect">
            <a:avLst/>
          </a:prstGeom>
        </p:spPr>
        <p:txBody>
          <a:bodyPr lIns="27091" tIns="27091" rIns="27091" bIns="27091"/>
          <a:lstStyle>
            <a:lvl1pPr defTabSz="587022">
              <a:spcBef>
                <a:spcPts val="1200"/>
              </a:spcBef>
              <a:defRPr sz="3800" b="0" spc="-100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3843649"/>
            <a:ext cx="11717868" cy="2066304"/>
          </a:xfrm>
          <a:prstGeom prst="rect">
            <a:avLst/>
          </a:prstGeom>
        </p:spPr>
        <p:txBody>
          <a:bodyPr lIns="27091" tIns="27091" rIns="27091" bIns="27091" anchor="ctr"/>
          <a:lstStyle>
            <a:lvl1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40713" y="7544458"/>
            <a:ext cx="11717873" cy="339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83" tIns="24383" rIns="24383" bIns="24383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43464" y="2592527"/>
            <a:ext cx="11717871" cy="2479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1" tIns="27091" rIns="27091" bIns="27091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0890" y="8167804"/>
            <a:ext cx="236354" cy="227717"/>
          </a:xfrm>
          <a:prstGeom prst="rect">
            <a:avLst/>
          </a:prstGeom>
          <a:ln w="12700">
            <a:miter lim="400000"/>
          </a:ln>
        </p:spPr>
        <p:txBody>
          <a:bodyPr wrap="none" lIns="27091" tIns="27091" rIns="27091" bIns="27091" anchor="b">
            <a:spAutoFit/>
          </a:bodyPr>
          <a:lstStyle>
            <a:lvl1pPr defTabSz="41543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413" y="8152720"/>
            <a:ext cx="2225974" cy="756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61" y="2288947"/>
            <a:ext cx="5632878" cy="3135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esere Eeye - Lyrics.pdf" descr="Sesere Eeye - Lyrics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7" y="-76380"/>
            <a:ext cx="12689646" cy="8972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esere Eeye - Sheet Music 1.pdf" descr="Sesere Eeye - Sheet Music 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17" y="702585"/>
            <a:ext cx="5775278" cy="8066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LS_SATW_Logo.png" descr="LS_SATW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esere Eeye - Sheet Music 2.pdf" descr="Sesere Eeye - Sheet Music 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40" y="363978"/>
            <a:ext cx="6637683" cy="9270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3C7D7-FED3-694C-87CB-44D3E209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>
            <a:extLst>
              <a:ext uri="{FF2B5EF4-FFF2-40B4-BE49-F238E27FC236}">
                <a16:creationId xmlns:a16="http://schemas.microsoft.com/office/drawing/2014/main" id="{1494AADF-F8DE-B7FA-5197-44A71A22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LS_SATW_Logo.png" descr="LS_SATW_Logo.png">
            <a:extLst>
              <a:ext uri="{FF2B5EF4-FFF2-40B4-BE49-F238E27FC236}">
                <a16:creationId xmlns:a16="http://schemas.microsoft.com/office/drawing/2014/main" id="{9DE5FABD-DF51-94B2-5DC3-BE8B891D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744E8-4D36-CD09-CED2-B456F1D68736}"/>
              </a:ext>
            </a:extLst>
          </p:cNvPr>
          <p:cNvSpPr txBox="1"/>
          <p:nvPr/>
        </p:nvSpPr>
        <p:spPr>
          <a:xfrm>
            <a:off x="1420586" y="691369"/>
            <a:ext cx="9552214" cy="1132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STRINGS Around The World 2026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CONCERT PROGRAM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l"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London Symphonia String Quintet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l"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Joe Lanza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CA" sz="2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violin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l"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Émilie Paré, </a:t>
            </a:r>
            <a:r>
              <a:rPr lang="en-CA" sz="2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violin</a:t>
            </a: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l"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Kelvin Enns, </a:t>
            </a:r>
            <a:r>
              <a:rPr lang="en-CA" sz="2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viola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l"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 Bolt-Martin, </a:t>
            </a:r>
            <a:r>
              <a:rPr lang="en-CA" sz="2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cello</a:t>
            </a: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l"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Joe Phillips, </a:t>
            </a:r>
            <a:r>
              <a:rPr lang="en-CA" sz="2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bass</a:t>
            </a: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 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7051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</a:t>
            </a: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Scott Good, </a:t>
            </a:r>
            <a:r>
              <a:rPr lang="en-CA" sz="2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Composer-in-Residence and     Head, School Education Programs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Scott Good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l">
              <a:lnSpc>
                <a:spcPct val="115000"/>
              </a:lnSpc>
              <a:spcAft>
                <a:spcPts val="800"/>
              </a:spcAft>
              <a:buNone/>
            </a:pPr>
            <a:endParaRPr lang="en-CA" sz="2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800"/>
              </a:spcAft>
              <a:buNone/>
            </a:pPr>
            <a:endParaRPr lang="en-C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800"/>
              </a:spcAft>
              <a:buNone/>
            </a:pPr>
            <a:endParaRPr lang="en-CA" sz="2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800"/>
              </a:spcAft>
              <a:buNone/>
            </a:pPr>
            <a:endParaRPr lang="en-C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800"/>
              </a:spcAft>
              <a:buNone/>
            </a:pP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811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61E60-CC9A-C777-33A0-68D719CF2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>
            <a:extLst>
              <a:ext uri="{FF2B5EF4-FFF2-40B4-BE49-F238E27FC236}">
                <a16:creationId xmlns:a16="http://schemas.microsoft.com/office/drawing/2014/main" id="{F11DC1F7-23FF-BF12-56F6-761920DBF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LS_SATW_Logo.png" descr="LS_SATW_Logo.png">
            <a:extLst>
              <a:ext uri="{FF2B5EF4-FFF2-40B4-BE49-F238E27FC236}">
                <a16:creationId xmlns:a16="http://schemas.microsoft.com/office/drawing/2014/main" id="{80608CB4-A476-6E73-2B73-F35AF921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412AE-4F44-2965-EAAE-A4C24BD023AF}"/>
              </a:ext>
            </a:extLst>
          </p:cNvPr>
          <p:cNvSpPr txBox="1"/>
          <p:nvPr/>
        </p:nvSpPr>
        <p:spPr>
          <a:xfrm>
            <a:off x="880114" y="546886"/>
            <a:ext cx="11244572" cy="8590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7200" algn="l">
              <a:lnSpc>
                <a:spcPct val="115000"/>
              </a:lnSpc>
              <a:spcAft>
                <a:spcPts val="800"/>
              </a:spcAft>
            </a:pPr>
            <a:r>
              <a:rPr lang="en-CA" sz="2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Aya Zein (Egypt) </a:t>
            </a:r>
            <a:endParaRPr lang="en-CA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</a:pPr>
            <a:r>
              <a:rPr lang="en-CA" sz="2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1200-year-old Arabic folk song, which means “Oh Beautiful.” Sung with expressive, ornamented lines over a steady hand-drum rhythm. </a:t>
            </a:r>
          </a:p>
          <a:p>
            <a:pPr marL="457200" algn="l">
              <a:lnSpc>
                <a:spcPct val="115000"/>
              </a:lnSpc>
            </a:pPr>
            <a:endParaRPr lang="en-CA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Hungarian Dance No. 5 (Germany/Hungary)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of Johannes Brahms’s folk-inspired dances, known for sharp tempo shifts and fiery, dance-like rhythms.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Tenpenny Bit (Ireland)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traditional jig named after a small coin, played with quick, bouncy articulation and a steady triple pulse.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fr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Prabhati</a:t>
            </a:r>
            <a:r>
              <a:rPr lang="fr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Raga </a:t>
            </a:r>
            <a:r>
              <a:rPr lang="fr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Gunkali</a:t>
            </a:r>
            <a:r>
              <a:rPr lang="fr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fr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India</a:t>
            </a:r>
            <a:r>
              <a:rPr lang="fr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Prabhati </a:t>
            </a: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means “morning.” Its raga-based style uses smooth slides and gentle, improvisatory phrasing.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837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B587-731C-7FB3-92ED-E2C270F9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>
            <a:extLst>
              <a:ext uri="{FF2B5EF4-FFF2-40B4-BE49-F238E27FC236}">
                <a16:creationId xmlns:a16="http://schemas.microsoft.com/office/drawing/2014/main" id="{040D2275-42B5-3617-E6D2-50C5783D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LS_SATW_Logo.png" descr="LS_SATW_Logo.png">
            <a:extLst>
              <a:ext uri="{FF2B5EF4-FFF2-40B4-BE49-F238E27FC236}">
                <a16:creationId xmlns:a16="http://schemas.microsoft.com/office/drawing/2014/main" id="{9B4F529A-60BA-79CA-E6A8-03D8ADD5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AA988-4878-2B82-1225-47E44696109B}"/>
              </a:ext>
            </a:extLst>
          </p:cNvPr>
          <p:cNvSpPr txBox="1"/>
          <p:nvPr/>
        </p:nvSpPr>
        <p:spPr>
          <a:xfrm>
            <a:off x="3102429" y="2897705"/>
            <a:ext cx="6498770" cy="496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algn="l">
              <a:lnSpc>
                <a:spcPct val="115000"/>
              </a:lnSpc>
              <a:buNone/>
            </a:pPr>
            <a:endParaRPr lang="en-C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FD53F-3A81-BD63-BAAA-CAE5FC3D3E0C}"/>
              </a:ext>
            </a:extLst>
          </p:cNvPr>
          <p:cNvSpPr txBox="1"/>
          <p:nvPr/>
        </p:nvSpPr>
        <p:spPr>
          <a:xfrm>
            <a:off x="880114" y="137361"/>
            <a:ext cx="11384630" cy="8487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algn="l">
              <a:lnSpc>
                <a:spcPct val="115000"/>
              </a:lnSpc>
            </a:pPr>
            <a:r>
              <a:rPr lang="en-CA" sz="2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CA" sz="2800" b="1" kern="100" dirty="0" err="1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Cumparsita</a:t>
            </a:r>
            <a:r>
              <a:rPr lang="en-CA" sz="2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(Uruguay) </a:t>
            </a:r>
            <a:endParaRPr lang="en-CA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</a:pPr>
            <a:r>
              <a:rPr lang="en-CA" sz="2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Means “The Little Parade.” A classic tango with a firm rhythmic drive, sharp accents, and a dramatic melody. </a:t>
            </a:r>
            <a:endParaRPr lang="en-CA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</a:pPr>
            <a:r>
              <a:rPr lang="en-CA" sz="2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</a:pPr>
            <a:r>
              <a:rPr lang="en-CA" sz="2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Gyeonggi Arirang (Korea) </a:t>
            </a:r>
            <a:endParaRPr lang="en-CA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</a:pPr>
            <a:r>
              <a:rPr lang="en-CA" sz="2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central version of </a:t>
            </a:r>
            <a:r>
              <a:rPr lang="en-CA" sz="28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Arirang</a:t>
            </a:r>
            <a:r>
              <a:rPr lang="en-CA" sz="2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—often meaning “my beloved.” Sung with a flowing melody and flexible, expressive tempo. </a:t>
            </a:r>
            <a:endParaRPr lang="en-CA" sz="2800" b="1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endParaRPr lang="en-CA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 </a:t>
            </a:r>
            <a:r>
              <a:rPr lang="en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Koolay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(Ghana)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Ghanaian welcome song performed in call-and-response with clapping or percussion to bring the group together.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Sesere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Eeye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(Torres Strait Islands)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buNone/>
            </a:pPr>
            <a:r>
              <a:rPr lang="en-C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song about a kingfisher diving for fish, using layered vocals and rhythmic movement to create energetic group dancing. </a:t>
            </a:r>
          </a:p>
          <a:p>
            <a:pPr marL="457200" algn="l">
              <a:lnSpc>
                <a:spcPct val="115000"/>
              </a:lnSpc>
              <a:buNone/>
            </a:pP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Finale</a:t>
            </a:r>
            <a:r>
              <a:rPr lang="en-CA" sz="2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Sing Along – </a:t>
            </a:r>
            <a:r>
              <a:rPr lang="en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Sesere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Eeye</a:t>
            </a:r>
            <a:r>
              <a:rPr lang="en-CA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C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575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STRINGS Around The World - Song Introductions 1.pdf" descr="STRINGS Around The World - Song Introductions 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29" y="70290"/>
            <a:ext cx="11800942" cy="9118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TRINGS Around The World - Song Introductions 2.pdf" descr="STRINGS Around The World - Song Introductions 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7" y="93433"/>
            <a:ext cx="11613886" cy="8974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TRINGS Around The World - Song Introductions 3.pdf" descr="STRINGS Around The World - Song Introductions 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7" y="40547"/>
            <a:ext cx="11654466" cy="9005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TRINGS Around The World - Song Introductions 4.pdf" descr="STRINGS Around The World - Song Introductions 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54" y="28178"/>
            <a:ext cx="11219492" cy="8669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TRINGS Around The World - Song Introductions 5.pdf" descr="STRINGS Around The World - Song Introductions 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53" y="24540"/>
            <a:ext cx="11492294" cy="8880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TRINGS Around The World - Song Introductions 6.pdf" descr="STRINGS Around The World - Song Introductions 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48" y="-87247"/>
            <a:ext cx="11546304" cy="8922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TRINGS Around The World - Song Introductions 7.pdf" descr="STRINGS Around The World - Song Introductions 7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5" y="113241"/>
            <a:ext cx="11773770" cy="9097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4" y="8679408"/>
            <a:ext cx="1551726" cy="52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LS_SATW_Logo.png" descr="LS_SAT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22" y="8283905"/>
            <a:ext cx="1737223" cy="96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TRINGS Around The World - Song Introductions 8.pdf" descr="STRINGS Around The World - Song Introductions 8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9" y="53908"/>
            <a:ext cx="11719322" cy="9055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278</Words>
  <Application>Microsoft Office PowerPoint</Application>
  <PresentationFormat>Custom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Janet Mowat</cp:lastModifiedBy>
  <cp:revision>3</cp:revision>
  <dcterms:modified xsi:type="dcterms:W3CDTF">2025-12-16T23:11:15Z</dcterms:modified>
</cp:coreProperties>
</file>